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6" r:id="rId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00FF"/>
    <a:srgbClr val="FF7C8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0"/>
      </p:cViewPr>
      <p:guideLst>
        <p:guide orient="horz" pos="2973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177" tIns="46589" rIns="93177" bIns="46589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177" tIns="46589" rIns="93177" bIns="46589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177" tIns="46589" rIns="93177" bIns="46589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177" tIns="46589" rIns="93177" bIns="46589" numCol="1" anchor="b" anchorCtr="0" compatLnSpc="1"/>
          <a:lstStyle>
            <a:lvl1pPr algn="r" eaLnBrk="1" hangingPunct="1">
              <a:defRPr sz="1200"/>
            </a:lvl1pPr>
          </a:lstStyle>
          <a:p>
            <a:fld id="{B22A80F8-36B8-4244-96C4-9CEB1F022C69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1255713"/>
            <a:ext cx="8169275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1750" y="-76200"/>
            <a:ext cx="207645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-76200"/>
            <a:ext cx="607695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457200" y="2362200"/>
            <a:ext cx="8229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838200" y="4755515"/>
            <a:ext cx="7467600" cy="122999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sz="2400" b="1" dirty="0">
                <a:solidFill>
                  <a:srgbClr val="3399FF"/>
                </a:solidFill>
                <a:latin typeface="Times New Roman" panose="02020603050405020304" pitchFamily="18" charset="0"/>
              </a:rPr>
              <a:t>D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r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n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s</a:t>
            </a:r>
            <a:r>
              <a:rPr lang="en-US" sz="2400" b="1" dirty="0">
                <a:solidFill>
                  <a:srgbClr val="3399FF"/>
                </a:solidFill>
                <a:latin typeface="Times New Roman" panose="02020603050405020304" pitchFamily="18" charset="0"/>
              </a:rPr>
              <a:t>p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o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o</a:t>
            </a:r>
            <a:r>
              <a:rPr lang="en-US" sz="2400" b="1" dirty="0">
                <a:solidFill>
                  <a:srgbClr val="92D050"/>
                </a:solidFill>
                <a:latin typeface="Times New Roman" panose="02020603050405020304" pitchFamily="18" charset="0"/>
              </a:rPr>
              <a:t>n</a:t>
            </a:r>
            <a:r>
              <a:rPr lang="en-US" sz="2400" b="1" dirty="0">
                <a:latin typeface="Times New Roman" panose="02020603050405020304" pitchFamily="18" charset="0"/>
              </a:rPr>
              <a:t>-2025 </a:t>
            </a:r>
            <a:r>
              <a:rPr lang="en-US" altLang="zh-CN" sz="2400" b="1" dirty="0">
                <a:latin typeface="Times New Roman" panose="02020603050405020304" pitchFamily="18" charset="0"/>
                <a:sym typeface="+mn-ea"/>
              </a:rPr>
              <a:t>Xi'an</a:t>
            </a:r>
            <a:r>
              <a:rPr lang="en-US" sz="2400" b="1" dirty="0">
                <a:latin typeface="Times New Roman" panose="02020603050405020304" pitchFamily="18" charset="0"/>
              </a:rPr>
              <a:t> Conference</a:t>
            </a:r>
            <a:endParaRPr lang="en-US" sz="2400" b="1" dirty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dirty="0"/>
              <a:t>The 4th </a:t>
            </a:r>
            <a:r>
              <a:rPr lang="en-US" altLang="zh-CN" b="1" dirty="0"/>
              <a:t>Comprehensive Transportation in Three-Dimensional Space</a:t>
            </a:r>
            <a:r>
              <a:rPr lang="en-US" b="1" dirty="0"/>
              <a:t> Conference</a:t>
            </a:r>
            <a:endParaRPr lang="en-US" b="1" dirty="0"/>
          </a:p>
          <a:p>
            <a:pPr algn="ctr" eaLnBrk="1" hangingPunct="1">
              <a:defRPr/>
            </a:pPr>
            <a:r>
              <a:rPr lang="en-US" altLang="zh-CN" sz="1200" b="1" dirty="0">
                <a:latin typeface="Times New Roman" panose="02020603050405020304" pitchFamily="18" charset="0"/>
              </a:rPr>
              <a:t>Northwestern Polytechnical University,</a:t>
            </a:r>
            <a:r>
              <a:rPr lang="en-US" sz="1200" b="1" dirty="0">
                <a:latin typeface="Times New Roman" panose="02020603050405020304" pitchFamily="18" charset="0"/>
              </a:rPr>
              <a:t> </a:t>
            </a:r>
            <a:r>
              <a:rPr lang="en-US" altLang="zh-CN" sz="1200" b="1" dirty="0">
                <a:latin typeface="Times New Roman" panose="02020603050405020304" pitchFamily="18" charset="0"/>
              </a:rPr>
              <a:t>Xi'an</a:t>
            </a:r>
            <a:r>
              <a:rPr lang="en-US" sz="1200" b="1" dirty="0">
                <a:latin typeface="Times New Roman" panose="02020603050405020304" pitchFamily="18" charset="0"/>
              </a:rPr>
              <a:t>,china, June 27-29, 2025: </a:t>
            </a:r>
            <a:r>
              <a:rPr lang="en-US" altLang="zh-CN" sz="1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3d-transportation.com</a:t>
            </a:r>
            <a:endParaRPr lang="en-US" altLang="zh-CN" sz="1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5867400" y="5943600"/>
            <a:ext cx="3038475" cy="639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200" b="1" i="1" dirty="0"/>
              <a:t>Insert Author Org. Logo here</a:t>
            </a:r>
            <a:endParaRPr lang="en-US" altLang="en-US" sz="1200" b="1" i="1" dirty="0"/>
          </a:p>
          <a:p>
            <a:pPr algn="ctr" eaLnBrk="1" hangingPunct="1">
              <a:defRPr/>
            </a:pPr>
            <a:r>
              <a:rPr lang="en-US" altLang="en-US" sz="1200" i="1" dirty="0"/>
              <a:t>-select “View-Master-Slide Master” </a:t>
            </a:r>
            <a:endParaRPr lang="en-US" altLang="en-US" sz="1200" i="1" dirty="0"/>
          </a:p>
          <a:p>
            <a:pPr algn="ctr" eaLnBrk="1" hangingPunct="1">
              <a:defRPr/>
            </a:pPr>
            <a:r>
              <a:rPr lang="en-US" altLang="en-US" sz="1200" i="1" dirty="0"/>
              <a:t>-delete text box and replace with your logo</a:t>
            </a:r>
            <a:endParaRPr lang="en-US" altLang="en-US" sz="1200" i="1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743200"/>
            <a:ext cx="7010400" cy="1905000"/>
          </a:xfrm>
        </p:spPr>
        <p:txBody>
          <a:bodyPr/>
          <a:lstStyle>
            <a:lvl1pPr marL="0" indent="0" algn="ctr">
              <a:buFontTx/>
              <a:buNone/>
              <a:defRPr sz="2000" baseline="30000">
                <a:solidFill>
                  <a:srgbClr val="009900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" y="6092825"/>
            <a:ext cx="1002665" cy="480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152400" y="990600"/>
            <a:ext cx="8839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00" y="6115050"/>
            <a:ext cx="1002665" cy="4800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文本框 8"/>
          <p:cNvSpPr txBox="1"/>
          <p:nvPr userDrawn="1"/>
        </p:nvSpPr>
        <p:spPr>
          <a:xfrm>
            <a:off x="6400800" y="5897880"/>
            <a:ext cx="261366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1600" b="1" dirty="0">
                <a:ln>
                  <a:noFill/>
                </a:ln>
                <a:gradFill>
                  <a:gsLst>
                    <a:gs pos="50000">
                      <a:schemeClr val="accent2"/>
                    </a:gs>
                    <a:gs pos="0">
                      <a:schemeClr val="accent2">
                        <a:lumMod val="25000"/>
                        <a:lumOff val="75000"/>
                      </a:schemeClr>
                    </a:gs>
                    <a:gs pos="100000">
                      <a:schemeClr val="accent2">
                        <a:lumMod val="85000"/>
                      </a:schemeClr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3D </a:t>
            </a:r>
            <a:r>
              <a:rPr lang="en-US" altLang="zh-CN" sz="1600" b="1" dirty="0">
                <a:gradFill>
                  <a:gsLst>
                    <a:gs pos="50000">
                      <a:schemeClr val="accent2"/>
                    </a:gs>
                    <a:gs pos="0">
                      <a:schemeClr val="accent2">
                        <a:lumMod val="25000"/>
                        <a:lumOff val="75000"/>
                      </a:schemeClr>
                    </a:gs>
                    <a:gs pos="100000">
                      <a:schemeClr val="accent2">
                        <a:lumMod val="85000"/>
                      </a:schemeClr>
                    </a:gs>
                  </a:gsLst>
                  <a:lin ang="5400000" scaled="1"/>
                </a:gradFill>
                <a:sym typeface="+mn-ea"/>
              </a:rPr>
              <a:t>Transportation</a:t>
            </a:r>
            <a:r>
              <a:rPr lang="en-US" altLang="en-US" sz="1600" b="1" dirty="0">
                <a:ln>
                  <a:noFill/>
                </a:ln>
                <a:gradFill>
                  <a:gsLst>
                    <a:gs pos="50000">
                      <a:schemeClr val="accent2"/>
                    </a:gs>
                    <a:gs pos="0">
                      <a:schemeClr val="accent2">
                        <a:lumMod val="25000"/>
                        <a:lumOff val="75000"/>
                      </a:schemeClr>
                    </a:gs>
                    <a:gs pos="100000">
                      <a:schemeClr val="accent2">
                        <a:lumMod val="85000"/>
                      </a:schemeClr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-2025</a:t>
            </a:r>
            <a:endParaRPr lang="en-US" altLang="en-US" sz="1600" b="1" dirty="0">
              <a:ln>
                <a:noFill/>
              </a:ln>
              <a:gradFill>
                <a:gsLst>
                  <a:gs pos="50000">
                    <a:schemeClr val="accent2"/>
                  </a:gs>
                  <a:gs pos="0">
                    <a:schemeClr val="accent2">
                      <a:lumMod val="25000"/>
                      <a:lumOff val="75000"/>
                    </a:schemeClr>
                  </a:gs>
                  <a:gs pos="100000">
                    <a:schemeClr val="accent2">
                      <a:lumMod val="85000"/>
                    </a:schemeClr>
                  </a:gs>
                </a:gsLst>
                <a:lin ang="5400000" scaled="1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248400"/>
            <a:ext cx="1941830" cy="2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文本框 9"/>
          <p:cNvSpPr txBox="1"/>
          <p:nvPr/>
        </p:nvSpPr>
        <p:spPr>
          <a:xfrm>
            <a:off x="5257800" y="6532880"/>
            <a:ext cx="4572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600" b="1" dirty="0">
                <a:gradFill>
                  <a:gsLst>
                    <a:gs pos="50000">
                      <a:schemeClr val="accent2"/>
                    </a:gs>
                    <a:gs pos="0">
                      <a:schemeClr val="accent2">
                        <a:lumMod val="25000"/>
                        <a:lumOff val="75000"/>
                      </a:schemeClr>
                    </a:gs>
                    <a:gs pos="100000">
                      <a:schemeClr val="accent2">
                        <a:lumMod val="85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sym typeface="+mn-ea"/>
              </a:rPr>
              <a:t>Xi'an</a:t>
            </a:r>
            <a:endParaRPr lang="en-US" altLang="zh-CN" sz="1600" b="1" dirty="0">
              <a:gradFill>
                <a:gsLst>
                  <a:gs pos="50000">
                    <a:schemeClr val="accent2"/>
                  </a:gs>
                  <a:gs pos="0">
                    <a:schemeClr val="accent2">
                      <a:lumMod val="25000"/>
                      <a:lumOff val="75000"/>
                    </a:schemeClr>
                  </a:gs>
                  <a:gs pos="100000">
                    <a:schemeClr val="accent2">
                      <a:lumMod val="85000"/>
                    </a:schemeClr>
                  </a:gs>
                </a:gsLst>
                <a:lin ang="5400000" scaled="1"/>
              </a:gra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152400" y="990600"/>
            <a:ext cx="8839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pic>
        <p:nvPicPr>
          <p:cNvPr id="9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00" y="6115050"/>
            <a:ext cx="1002665" cy="4800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文本框 10"/>
          <p:cNvSpPr txBox="1"/>
          <p:nvPr userDrawn="1"/>
        </p:nvSpPr>
        <p:spPr>
          <a:xfrm>
            <a:off x="6400800" y="5897880"/>
            <a:ext cx="261366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en-US" sz="1600" b="1" dirty="0">
                <a:ln>
                  <a:noFill/>
                </a:ln>
                <a:gradFill>
                  <a:gsLst>
                    <a:gs pos="50000">
                      <a:schemeClr val="accent2"/>
                    </a:gs>
                    <a:gs pos="0">
                      <a:schemeClr val="accent2">
                        <a:lumMod val="25000"/>
                        <a:lumOff val="75000"/>
                      </a:schemeClr>
                    </a:gs>
                    <a:gs pos="100000">
                      <a:schemeClr val="accent2">
                        <a:lumMod val="85000"/>
                      </a:schemeClr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3D </a:t>
            </a:r>
            <a:r>
              <a:rPr lang="en-US" altLang="zh-CN" sz="1600" b="1" dirty="0">
                <a:gradFill>
                  <a:gsLst>
                    <a:gs pos="50000">
                      <a:schemeClr val="accent2"/>
                    </a:gs>
                    <a:gs pos="0">
                      <a:schemeClr val="accent2">
                        <a:lumMod val="25000"/>
                        <a:lumOff val="75000"/>
                      </a:schemeClr>
                    </a:gs>
                    <a:gs pos="100000">
                      <a:schemeClr val="accent2">
                        <a:lumMod val="85000"/>
                      </a:schemeClr>
                    </a:gs>
                  </a:gsLst>
                  <a:lin ang="5400000" scaled="1"/>
                </a:gradFill>
                <a:sym typeface="+mn-ea"/>
              </a:rPr>
              <a:t>Transportation</a:t>
            </a:r>
            <a:r>
              <a:rPr lang="en-US" altLang="en-US" sz="1600" b="1" dirty="0">
                <a:ln>
                  <a:noFill/>
                </a:ln>
                <a:gradFill>
                  <a:gsLst>
                    <a:gs pos="50000">
                      <a:schemeClr val="accent2"/>
                    </a:gs>
                    <a:gs pos="0">
                      <a:schemeClr val="accent2">
                        <a:lumMod val="25000"/>
                        <a:lumOff val="75000"/>
                      </a:schemeClr>
                    </a:gs>
                    <a:gs pos="100000">
                      <a:schemeClr val="accent2">
                        <a:lumMod val="85000"/>
                      </a:schemeClr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-2025</a:t>
            </a:r>
            <a:endParaRPr lang="en-US" altLang="en-US" sz="1600" b="1" dirty="0">
              <a:ln>
                <a:noFill/>
              </a:ln>
              <a:gradFill>
                <a:gsLst>
                  <a:gs pos="50000">
                    <a:schemeClr val="accent2"/>
                  </a:gs>
                  <a:gs pos="0">
                    <a:schemeClr val="accent2">
                      <a:lumMod val="25000"/>
                      <a:lumOff val="75000"/>
                    </a:schemeClr>
                  </a:gs>
                  <a:gs pos="100000">
                    <a:schemeClr val="accent2">
                      <a:lumMod val="85000"/>
                    </a:schemeClr>
                  </a:gs>
                </a:gsLst>
                <a:lin ang="5400000" scaled="1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248400"/>
            <a:ext cx="1941830" cy="2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文本框 11"/>
          <p:cNvSpPr txBox="1"/>
          <p:nvPr userDrawn="1"/>
        </p:nvSpPr>
        <p:spPr>
          <a:xfrm>
            <a:off x="5257800" y="6532880"/>
            <a:ext cx="4572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1600" b="1" dirty="0">
                <a:gradFill>
                  <a:gsLst>
                    <a:gs pos="50000">
                      <a:schemeClr val="accent2"/>
                    </a:gs>
                    <a:gs pos="0">
                      <a:schemeClr val="accent2">
                        <a:lumMod val="25000"/>
                        <a:lumOff val="75000"/>
                      </a:schemeClr>
                    </a:gs>
                    <a:gs pos="100000">
                      <a:schemeClr val="accent2">
                        <a:lumMod val="85000"/>
                      </a:schemeClr>
                    </a:gs>
                  </a:gsLst>
                  <a:lin ang="5400000" scaled="1"/>
                </a:gradFill>
                <a:latin typeface="Times New Roman" panose="02020603050405020304" pitchFamily="18" charset="0"/>
                <a:sym typeface="+mn-ea"/>
              </a:rPr>
              <a:t>Xi'an</a:t>
            </a:r>
            <a:endParaRPr lang="en-US" altLang="zh-CN" sz="1600" b="1" dirty="0">
              <a:gradFill>
                <a:gsLst>
                  <a:gs pos="50000">
                    <a:schemeClr val="accent2"/>
                  </a:gs>
                  <a:gs pos="0">
                    <a:schemeClr val="accent2">
                      <a:lumMod val="25000"/>
                      <a:lumOff val="75000"/>
                    </a:schemeClr>
                  </a:gs>
                  <a:gs pos="100000">
                    <a:schemeClr val="accent2">
                      <a:lumMod val="85000"/>
                    </a:schemeClr>
                  </a:gs>
                </a:gsLst>
                <a:lin ang="5400000" scaled="1"/>
              </a:gra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219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png"/><Relationship Id="rId13" Type="http://schemas.openxmlformats.org/officeDocument/2006/relationships/image" Target="../media/image3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Self Introduction</a:t>
            </a:r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1028" name="Line 7"/>
          <p:cNvSpPr>
            <a:spLocks noChangeShapeType="1"/>
          </p:cNvSpPr>
          <p:nvPr userDrawn="1"/>
        </p:nvSpPr>
        <p:spPr bwMode="auto">
          <a:xfrm>
            <a:off x="152400" y="990600"/>
            <a:ext cx="8839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/>
        </p:nvGraphicFramePr>
        <p:xfrm>
          <a:off x="6172200" y="5974080"/>
          <a:ext cx="2744470" cy="986790"/>
        </p:xfrm>
        <a:graphic>
          <a:graphicData uri="http://schemas.openxmlformats.org/drawingml/2006/table">
            <a:tbl>
              <a:tblPr/>
              <a:tblGrid>
                <a:gridCol w="2744470"/>
              </a:tblGrid>
              <a:tr h="986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0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gradFill>
                            <a:gsLst>
                              <a:gs pos="50000">
                                <a:schemeClr val="accent2"/>
                              </a:gs>
                              <a:gs pos="0">
                                <a:schemeClr val="accent2">
                                  <a:lumMod val="25000"/>
                                  <a:lumOff val="75000"/>
                                </a:schemeClr>
                              </a:gs>
                              <a:gs pos="100000">
                                <a:schemeClr val="accent2">
                                  <a:lumMod val="8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3D </a:t>
                      </a:r>
                      <a:r>
                        <a:rPr lang="en-US" altLang="zh-CN" sz="1600" b="1" dirty="0">
                          <a:gradFill>
                            <a:gsLst>
                              <a:gs pos="50000">
                                <a:schemeClr val="accent2"/>
                              </a:gs>
                              <a:gs pos="0">
                                <a:schemeClr val="accent2">
                                  <a:lumMod val="25000"/>
                                  <a:lumOff val="75000"/>
                                </a:schemeClr>
                              </a:gs>
                              <a:gs pos="100000">
                                <a:schemeClr val="accent2">
                                  <a:lumMod val="85000"/>
                                </a:schemeClr>
                              </a:gs>
                            </a:gsLst>
                            <a:lin ang="5400000" scaled="1"/>
                          </a:gradFill>
                          <a:sym typeface="+mn-ea"/>
                        </a:rPr>
                        <a:t>Transportation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gradFill>
                            <a:gsLst>
                              <a:gs pos="50000">
                                <a:schemeClr val="accent2"/>
                              </a:gs>
                              <a:gs pos="0">
                                <a:schemeClr val="accent2">
                                  <a:lumMod val="25000"/>
                                  <a:lumOff val="75000"/>
                                </a:schemeClr>
                              </a:gs>
                              <a:gs pos="100000">
                                <a:schemeClr val="accent2">
                                  <a:lumMod val="85000"/>
                                </a:schemeClr>
                              </a:gs>
                            </a:gsLst>
                            <a:lin ang="5400000" scaled="1"/>
                          </a:gra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-2025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G Times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600" b="1" dirty="0">
                          <a:gradFill>
                            <a:gsLst>
                              <a:gs pos="50000">
                                <a:schemeClr val="accent2"/>
                              </a:gs>
                              <a:gs pos="0">
                                <a:schemeClr val="accent2">
                                  <a:lumMod val="25000"/>
                                  <a:lumOff val="75000"/>
                                </a:schemeClr>
                              </a:gs>
                              <a:gs pos="100000">
                                <a:schemeClr val="accent2">
                                  <a:lumMod val="85000"/>
                                </a:schemeClr>
                              </a:gs>
                            </a:gsLst>
                            <a:lin ang="5400000" scaled="1"/>
                          </a:gradFill>
                          <a:latin typeface="Times New Roman" panose="02020603050405020304" pitchFamily="18" charset="0"/>
                          <a:sym typeface="+mn-ea"/>
                        </a:rPr>
                        <a:t>Xi'an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gradFill>
                          <a:gsLst>
                            <a:gs pos="50000">
                              <a:schemeClr val="accent2"/>
                            </a:gs>
                            <a:gs pos="0">
                              <a:schemeClr val="accent2">
                                <a:lumMod val="25000"/>
                                <a:lumOff val="75000"/>
                              </a:schemeClr>
                            </a:gs>
                            <a:gs pos="100000">
                              <a:schemeClr val="accent2">
                                <a:lumMod val="85000"/>
                              </a:schemeClr>
                            </a:gs>
                          </a:gsLst>
                          <a:lin ang="5400000" scaled="1"/>
                        </a:gra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14300" marR="1143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370" y="6248400"/>
            <a:ext cx="1941830" cy="2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81000" y="6115050"/>
            <a:ext cx="1002665" cy="48006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imes New Roman" panose="02020603050405020304" pitchFamily="18" charset="0"/>
          <a:ea typeface="MS PGothic" panose="020B0600070205080204" pitchFamily="34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imes New Roman" panose="02020603050405020304" pitchFamily="18" charset="0"/>
          <a:ea typeface="MS PGothic" panose="020B0600070205080204" pitchFamily="34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imes New Roman" panose="02020603050405020304" pitchFamily="18" charset="0"/>
          <a:ea typeface="MS PGothic" panose="020B0600070205080204" pitchFamily="34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imes New Roman" panose="02020603050405020304" pitchFamily="18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accent2"/>
          </a:solidFill>
          <a:latin typeface="+mn-lt"/>
          <a:ea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accent2"/>
          </a:solidFill>
          <a:latin typeface="+mn-lt"/>
          <a:ea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 noChangeArrowheads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副标题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309995" y="6181725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MS PGothic</vt:lpstr>
      <vt:lpstr>Times New Roman</vt:lpstr>
      <vt:lpstr>CG Times</vt:lpstr>
      <vt:lpstr>Segoe Print</vt:lpstr>
      <vt:lpstr>微软雅黑</vt:lpstr>
      <vt:lpstr>Arial Unicode MS</vt:lpstr>
      <vt:lpstr>Calibri</vt:lpstr>
      <vt:lpstr>Custom Design</vt:lpstr>
      <vt:lpstr>PowerPoint 演示文稿</vt:lpstr>
    </vt:vector>
  </TitlesOfParts>
  <Company>ExxonMobil or an Affiliate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Newbury</dc:creator>
  <cp:lastModifiedBy>飓风</cp:lastModifiedBy>
  <cp:revision>53</cp:revision>
  <dcterms:created xsi:type="dcterms:W3CDTF">2011-02-10T18:55:00Z</dcterms:created>
  <dcterms:modified xsi:type="dcterms:W3CDTF">2025-04-09T02:01:15Z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9186666B0AE14861BF878F1342745BD9_12</vt:lpwstr>
  </property>
  <property fmtid="{D5CDD505-2E9C-101B-9397-08002B2CF9AE}" pid="3" name="KSOProductBuildVer">
    <vt:lpwstr>2052-12.1.0.20784</vt:lpwstr>
  </property>
</Properties>
</file>